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4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7053263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1794"/>
    </p:cViewPr>
  </p:sorterViewPr>
  <p:notesViewPr>
    <p:cSldViewPr>
      <p:cViewPr varScale="1">
        <p:scale>
          <a:sx n="74" d="100"/>
          <a:sy n="74" d="100"/>
        </p:scale>
        <p:origin x="3204" y="78"/>
      </p:cViewPr>
      <p:guideLst>
        <p:guide orient="horz" pos="2932"/>
        <p:guide pos="22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83" tIns="46742" rIns="93483" bIns="46742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83" tIns="46742" rIns="93483" bIns="46742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7/25/2021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5455"/>
          </a:xfrm>
          <a:prstGeom prst="rect">
            <a:avLst/>
          </a:prstGeom>
        </p:spPr>
        <p:txBody>
          <a:bodyPr vert="horz" lIns="93483" tIns="46742" rIns="93483" bIns="46742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5455"/>
          </a:xfrm>
          <a:prstGeom prst="rect">
            <a:avLst/>
          </a:prstGeom>
        </p:spPr>
        <p:txBody>
          <a:bodyPr vert="horz" lIns="93483" tIns="46742" rIns="93483" bIns="46742" rtlCol="0" anchor="b"/>
          <a:lstStyle>
            <a:lvl1pPr algn="r">
              <a:defRPr sz="1200"/>
            </a:lvl1pPr>
          </a:lstStyle>
          <a:p>
            <a:fld id="{ECC448E1-58B6-4167-B9C2-1F100DD382C6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7053" cy="465773"/>
          </a:xfrm>
          <a:prstGeom prst="rect">
            <a:avLst/>
          </a:prstGeom>
        </p:spPr>
        <p:txBody>
          <a:bodyPr vert="horz" lIns="91740" tIns="45869" rIns="91740" bIns="4586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4615" y="0"/>
            <a:ext cx="3057053" cy="465773"/>
          </a:xfrm>
          <a:prstGeom prst="rect">
            <a:avLst/>
          </a:prstGeom>
        </p:spPr>
        <p:txBody>
          <a:bodyPr vert="horz" lIns="91740" tIns="45869" rIns="91740" bIns="45869" rtlCol="0"/>
          <a:lstStyle>
            <a:lvl1pPr algn="r">
              <a:defRPr sz="1200"/>
            </a:lvl1pPr>
          </a:lstStyle>
          <a:p>
            <a:r>
              <a:rPr lang="en-US"/>
              <a:t>7/25/2021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6913"/>
            <a:ext cx="4652963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40" tIns="45869" rIns="91740" bIns="4586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966" y="4422459"/>
            <a:ext cx="5641333" cy="4188778"/>
          </a:xfrm>
          <a:prstGeom prst="rect">
            <a:avLst/>
          </a:prstGeom>
        </p:spPr>
        <p:txBody>
          <a:bodyPr vert="horz" lIns="91740" tIns="45869" rIns="91740" bIns="4586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1738"/>
            <a:ext cx="3057053" cy="465773"/>
          </a:xfrm>
          <a:prstGeom prst="rect">
            <a:avLst/>
          </a:prstGeom>
        </p:spPr>
        <p:txBody>
          <a:bodyPr vert="horz" lIns="91740" tIns="45869" rIns="91740" bIns="4586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4615" y="8841738"/>
            <a:ext cx="3057053" cy="465773"/>
          </a:xfrm>
          <a:prstGeom prst="rect">
            <a:avLst/>
          </a:prstGeom>
        </p:spPr>
        <p:txBody>
          <a:bodyPr vert="horz" lIns="91740" tIns="45869" rIns="91740" bIns="45869" rtlCol="0" anchor="b"/>
          <a:lstStyle>
            <a:lvl1pPr algn="r">
              <a:defRPr sz="1200"/>
            </a:lvl1pPr>
          </a:lstStyle>
          <a:p>
            <a:fld id="{48F6735D-ECC2-4DAB-B37F-73376DAD95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F0C14961-43DF-408A-8B17-E0CD7729E8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487100536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A5ACE-6DDD-4954-881B-4C49FD5BB5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992888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A5ACE-6DDD-4954-881B-4C49FD5BB5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25471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A5ACE-6DDD-4954-881B-4C49FD5BB5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57121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A5ACE-6DDD-4954-881B-4C49FD5BB5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30506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A5ACE-6DDD-4954-881B-4C49FD5BB5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46553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A5ACE-6DDD-4954-881B-4C49FD5BB5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909097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5F36-F2DE-409C-81F0-F3405214C2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652017"/>
      </p:ext>
    </p:extLst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153BF-DAF2-4BEC-8233-A88AC7F162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23276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C9243453-B9E9-4F29-ADCB-2218C2E553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122839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FC4944CD-245A-493A-BB14-5C3500084A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892633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74291-BC3B-4A90-A1C5-AA04814EF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303161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18A03-E754-4AF3-A702-88639727F3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057024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20DD7-AB5A-41FC-9DF9-CA3124E726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262254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8BFF3-DE7E-4310-B9CD-54FB1D98B9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798943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4F31-A868-4B34-A2DD-E8A5DEA551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6140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CF0E-E3D2-4A62-AD4E-5325812CF6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30998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49A5ACE-6DDD-4954-881B-4C49FD5BB5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444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</p:sldLayoutIdLst>
  <p:transition spd="slow">
    <p:circle/>
  </p:transition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39673" y="2648341"/>
            <a:ext cx="6947127" cy="1754326"/>
          </a:xfrm>
        </p:spPr>
        <p:txBody>
          <a:bodyPr>
            <a:spAutoFit/>
          </a:bodyPr>
          <a:lstStyle/>
          <a:p>
            <a:r>
              <a:rPr lang="en-US" b="1" i="1" dirty="0"/>
              <a:t>“If Thou Art The Christ, Tell Us Plainly”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24238" y="4402666"/>
            <a:ext cx="5762563" cy="769441"/>
          </a:xfrm>
        </p:spPr>
        <p:txBody>
          <a:bodyPr>
            <a:spAutoFit/>
          </a:bodyPr>
          <a:lstStyle/>
          <a:p>
            <a:r>
              <a:rPr lang="en-US" sz="4400" b="1" dirty="0"/>
              <a:t>John 10:24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4961-43DF-408A-8B17-E0CD7729E87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idx="1"/>
          </p:nvPr>
        </p:nvSpPr>
        <p:spPr>
          <a:xfrm>
            <a:off x="1752600" y="22089"/>
            <a:ext cx="7162800" cy="6826484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7200" b="1" dirty="0">
                <a:solidFill>
                  <a:srgbClr val="FF0000"/>
                </a:solidFill>
              </a:rPr>
              <a:t>P</a:t>
            </a:r>
            <a:r>
              <a:rPr lang="en-US" sz="4000" b="1" dirty="0">
                <a:solidFill>
                  <a:srgbClr val="FF0000"/>
                </a:solidFill>
              </a:rPr>
              <a:t>rice that was paid.</a:t>
            </a:r>
          </a:p>
          <a:p>
            <a:pPr>
              <a:buFont typeface="Wingdings" pitchFamily="2" charset="2"/>
              <a:buNone/>
            </a:pPr>
            <a:r>
              <a:rPr lang="en-US" sz="7200" b="1" dirty="0">
                <a:solidFill>
                  <a:srgbClr val="FF0000"/>
                </a:solidFill>
              </a:rPr>
              <a:t>L</a:t>
            </a:r>
            <a:r>
              <a:rPr lang="en-US" sz="4000" b="1" dirty="0">
                <a:solidFill>
                  <a:srgbClr val="FF0000"/>
                </a:solidFill>
              </a:rPr>
              <a:t>ife we must live.</a:t>
            </a:r>
          </a:p>
          <a:p>
            <a:pPr>
              <a:buFont typeface="Wingdings" pitchFamily="2" charset="2"/>
              <a:buNone/>
            </a:pPr>
            <a:r>
              <a:rPr lang="en-US" sz="7200" b="1" dirty="0">
                <a:solidFill>
                  <a:srgbClr val="FF0000"/>
                </a:solidFill>
              </a:rPr>
              <a:t>A</a:t>
            </a:r>
            <a:r>
              <a:rPr lang="en-US" sz="4000" b="1" dirty="0">
                <a:solidFill>
                  <a:srgbClr val="FF0000"/>
                </a:solidFill>
              </a:rPr>
              <a:t>uthority subject to.</a:t>
            </a:r>
          </a:p>
          <a:p>
            <a:pPr>
              <a:buFont typeface="Wingdings" pitchFamily="2" charset="2"/>
              <a:buNone/>
            </a:pPr>
            <a:r>
              <a:rPr lang="en-US" sz="7200" b="1" dirty="0">
                <a:solidFill>
                  <a:srgbClr val="FF0000"/>
                </a:solidFill>
              </a:rPr>
              <a:t>I</a:t>
            </a:r>
            <a:r>
              <a:rPr lang="en-US" sz="4000" b="1" dirty="0">
                <a:solidFill>
                  <a:srgbClr val="FF0000"/>
                </a:solidFill>
              </a:rPr>
              <a:t>nvestment required.</a:t>
            </a:r>
          </a:p>
          <a:p>
            <a:pPr>
              <a:buFont typeface="Wingdings" pitchFamily="2" charset="2"/>
              <a:buNone/>
            </a:pPr>
            <a:r>
              <a:rPr lang="en-US" sz="7200" b="1" dirty="0">
                <a:solidFill>
                  <a:srgbClr val="FF0000"/>
                </a:solidFill>
              </a:rPr>
              <a:t>N</a:t>
            </a:r>
            <a:r>
              <a:rPr lang="en-US" sz="4000" b="1" dirty="0">
                <a:solidFill>
                  <a:srgbClr val="FF0000"/>
                </a:solidFill>
              </a:rPr>
              <a:t>ame we must wear.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43453-B9E9-4F29-ADCB-2218C2E553F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4819" name="WordArt 3"/>
          <p:cNvSpPr>
            <a:spLocks noChangeArrowheads="1" noChangeShapeType="1" noTextEdit="1"/>
          </p:cNvSpPr>
          <p:nvPr/>
        </p:nvSpPr>
        <p:spPr bwMode="auto">
          <a:xfrm>
            <a:off x="381000" y="2057400"/>
            <a:ext cx="11430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Tell </a:t>
            </a: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Us 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>
          <a:xfrm>
            <a:off x="1295400" y="354633"/>
            <a:ext cx="7848600" cy="5767733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7200" b="1" dirty="0">
                <a:solidFill>
                  <a:srgbClr val="FF0000"/>
                </a:solidFill>
              </a:rPr>
              <a:t>N</a:t>
            </a:r>
            <a:r>
              <a:rPr lang="en-US" sz="4000" b="1" dirty="0">
                <a:solidFill>
                  <a:srgbClr val="FF0000"/>
                </a:solidFill>
              </a:rPr>
              <a:t>ame we must wear.</a:t>
            </a:r>
          </a:p>
          <a:p>
            <a:pPr>
              <a:buFont typeface="Wingdings" pitchFamily="2" charset="2"/>
              <a:buNone/>
            </a:pPr>
            <a:r>
              <a:rPr lang="en-US" sz="4400" b="1" dirty="0"/>
              <a:t>“Christian”</a:t>
            </a:r>
          </a:p>
          <a:p>
            <a:pPr lvl="1"/>
            <a:r>
              <a:rPr lang="en-US" sz="4000" b="1" dirty="0"/>
              <a:t>Disciple – Acts 11:26</a:t>
            </a:r>
          </a:p>
          <a:p>
            <a:pPr lvl="1"/>
            <a:r>
              <a:rPr lang="en-US" sz="4000" b="1" dirty="0"/>
              <a:t>Persuaded person – </a:t>
            </a:r>
            <a:br>
              <a:rPr lang="en-US" sz="4000" b="1" dirty="0"/>
            </a:br>
            <a:r>
              <a:rPr lang="en-US" sz="4000" b="1" dirty="0"/>
              <a:t>Acts 26:28-29</a:t>
            </a:r>
          </a:p>
          <a:p>
            <a:pPr lvl="1"/>
            <a:r>
              <a:rPr lang="en-US" sz="4000" b="1" dirty="0"/>
              <a:t>Suffer / Glorify – </a:t>
            </a:r>
            <a:br>
              <a:rPr lang="en-US" sz="4000" b="1" dirty="0"/>
            </a:br>
            <a:r>
              <a:rPr lang="en-US" sz="4000" b="1" dirty="0"/>
              <a:t>1 Peter 4:12-16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43453-B9E9-4F29-ADCB-2218C2E553F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5843" name="WordArt 3"/>
          <p:cNvSpPr>
            <a:spLocks noChangeArrowheads="1" noChangeShapeType="1" noTextEdit="1"/>
          </p:cNvSpPr>
          <p:nvPr/>
        </p:nvSpPr>
        <p:spPr bwMode="auto">
          <a:xfrm>
            <a:off x="228600" y="2057400"/>
            <a:ext cx="12192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Tell </a:t>
            </a: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Us 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idx="1"/>
          </p:nvPr>
        </p:nvSpPr>
        <p:spPr>
          <a:xfrm>
            <a:off x="914400" y="78814"/>
            <a:ext cx="8153400" cy="6721840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7200" b="1" dirty="0">
                <a:solidFill>
                  <a:srgbClr val="FF0000"/>
                </a:solidFill>
              </a:rPr>
              <a:t>N</a:t>
            </a:r>
            <a:r>
              <a:rPr lang="en-US" sz="4000" b="1" dirty="0">
                <a:solidFill>
                  <a:srgbClr val="FF0000"/>
                </a:solidFill>
              </a:rPr>
              <a:t>ame we must wear.</a:t>
            </a:r>
          </a:p>
          <a:p>
            <a:pPr lvl="1">
              <a:lnSpc>
                <a:spcPct val="90000"/>
              </a:lnSpc>
            </a:pPr>
            <a:r>
              <a:rPr lang="en-US" sz="4000" b="1" dirty="0"/>
              <a:t>Church of God. 1 Corinthians 1:2</a:t>
            </a:r>
          </a:p>
          <a:p>
            <a:pPr lvl="1">
              <a:lnSpc>
                <a:spcPct val="90000"/>
              </a:lnSpc>
            </a:pPr>
            <a:r>
              <a:rPr lang="en-US" sz="4000" b="1" dirty="0"/>
              <a:t>Body of Christ. Ephesians 1:22-23</a:t>
            </a:r>
          </a:p>
          <a:p>
            <a:pPr lvl="1">
              <a:lnSpc>
                <a:spcPct val="90000"/>
              </a:lnSpc>
            </a:pPr>
            <a:r>
              <a:rPr lang="en-US" sz="4000" b="1" dirty="0"/>
              <a:t>Bride of Christ. Romans 7:4</a:t>
            </a:r>
          </a:p>
          <a:p>
            <a:pPr lvl="1">
              <a:lnSpc>
                <a:spcPct val="90000"/>
              </a:lnSpc>
            </a:pPr>
            <a:r>
              <a:rPr lang="en-US" sz="4000" b="1" dirty="0"/>
              <a:t>Church of the firstborn.</a:t>
            </a:r>
            <a:br>
              <a:rPr lang="en-US" sz="4000" b="1" dirty="0"/>
            </a:br>
            <a:r>
              <a:rPr lang="en-US" sz="4000" b="1" dirty="0"/>
              <a:t>Hebrews 12:23</a:t>
            </a:r>
          </a:p>
          <a:p>
            <a:pPr lvl="1">
              <a:lnSpc>
                <a:spcPct val="90000"/>
              </a:lnSpc>
            </a:pPr>
            <a:r>
              <a:rPr lang="en-US" sz="4000" b="1" dirty="0"/>
              <a:t>House of God. 1 Timothy 3:15</a:t>
            </a:r>
          </a:p>
          <a:p>
            <a:pPr lvl="1">
              <a:lnSpc>
                <a:spcPct val="90000"/>
              </a:lnSpc>
            </a:pPr>
            <a:r>
              <a:rPr lang="en-US" sz="4000" b="1" dirty="0"/>
              <a:t>Churches of Christ.</a:t>
            </a:r>
            <a:br>
              <a:rPr lang="en-US" sz="4000" b="1" dirty="0"/>
            </a:br>
            <a:r>
              <a:rPr lang="en-US" sz="4000" b="1" dirty="0"/>
              <a:t>Matthew 16:18; Romans 16:16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43453-B9E9-4F29-ADCB-2218C2E553F4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6867" name="WordArt 3"/>
          <p:cNvSpPr>
            <a:spLocks noChangeArrowheads="1" noChangeShapeType="1" noTextEdit="1"/>
          </p:cNvSpPr>
          <p:nvPr/>
        </p:nvSpPr>
        <p:spPr bwMode="auto">
          <a:xfrm>
            <a:off x="228600" y="2057400"/>
            <a:ext cx="11430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Tell </a:t>
            </a: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Us 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>
          <a:xfrm>
            <a:off x="1752600" y="304800"/>
            <a:ext cx="7162800" cy="6477000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6600" b="1" dirty="0">
                <a:solidFill>
                  <a:srgbClr val="FF0000"/>
                </a:solidFill>
              </a:rPr>
              <a:t>P</a:t>
            </a:r>
            <a:r>
              <a:rPr lang="en-US" sz="3600" b="1" dirty="0">
                <a:solidFill>
                  <a:srgbClr val="FF0000"/>
                </a:solidFill>
              </a:rPr>
              <a:t>rice that was paid.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6600" b="1" dirty="0">
                <a:solidFill>
                  <a:srgbClr val="FF0000"/>
                </a:solidFill>
              </a:rPr>
              <a:t>L</a:t>
            </a:r>
            <a:r>
              <a:rPr lang="en-US" sz="3600" b="1" dirty="0">
                <a:solidFill>
                  <a:srgbClr val="FF0000"/>
                </a:solidFill>
              </a:rPr>
              <a:t>ife we must live.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6600" b="1" dirty="0">
                <a:solidFill>
                  <a:srgbClr val="FF0000"/>
                </a:solidFill>
              </a:rPr>
              <a:t>A</a:t>
            </a:r>
            <a:r>
              <a:rPr lang="en-US" sz="3600" b="1" dirty="0">
                <a:solidFill>
                  <a:srgbClr val="FF0000"/>
                </a:solidFill>
              </a:rPr>
              <a:t>uthority subject to.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6600" b="1" dirty="0">
                <a:solidFill>
                  <a:srgbClr val="FF0000"/>
                </a:solidFill>
              </a:rPr>
              <a:t>I</a:t>
            </a:r>
            <a:r>
              <a:rPr lang="en-US" sz="3600" b="1" dirty="0">
                <a:solidFill>
                  <a:srgbClr val="FF0000"/>
                </a:solidFill>
              </a:rPr>
              <a:t>nvestment required.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6600" b="1" dirty="0">
                <a:solidFill>
                  <a:srgbClr val="FF0000"/>
                </a:solidFill>
              </a:rPr>
              <a:t>N</a:t>
            </a:r>
            <a:r>
              <a:rPr lang="en-US" sz="3600" b="1" dirty="0">
                <a:solidFill>
                  <a:srgbClr val="FF0000"/>
                </a:solidFill>
              </a:rPr>
              <a:t>ame we must wear.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6600" b="1" dirty="0">
                <a:solidFill>
                  <a:srgbClr val="FF0000"/>
                </a:solidFill>
              </a:rPr>
              <a:t>L</a:t>
            </a:r>
            <a:r>
              <a:rPr lang="en-US" sz="3600" b="1" dirty="0">
                <a:solidFill>
                  <a:srgbClr val="FF0000"/>
                </a:solidFill>
              </a:rPr>
              <a:t>ove we must have.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43453-B9E9-4F29-ADCB-2218C2E553F4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7891" name="WordArt 3"/>
          <p:cNvSpPr>
            <a:spLocks noChangeArrowheads="1" noChangeShapeType="1" noTextEdit="1"/>
          </p:cNvSpPr>
          <p:nvPr/>
        </p:nvSpPr>
        <p:spPr bwMode="auto">
          <a:xfrm>
            <a:off x="381000" y="2057400"/>
            <a:ext cx="11430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Tell </a:t>
            </a: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Us 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idx="1"/>
          </p:nvPr>
        </p:nvSpPr>
        <p:spPr>
          <a:xfrm>
            <a:off x="1752600" y="503905"/>
            <a:ext cx="7391400" cy="5469190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8800" b="1" dirty="0">
                <a:solidFill>
                  <a:srgbClr val="FF0000"/>
                </a:solidFill>
              </a:rPr>
              <a:t>L</a:t>
            </a:r>
            <a:r>
              <a:rPr lang="en-US" sz="4800" b="1" dirty="0">
                <a:solidFill>
                  <a:srgbClr val="FF0000"/>
                </a:solidFill>
              </a:rPr>
              <a:t>ove we must have.</a:t>
            </a:r>
          </a:p>
          <a:p>
            <a:pPr lvl="1"/>
            <a:r>
              <a:rPr lang="en-US" sz="4400" b="1" dirty="0"/>
              <a:t>Love God. Luke 10:25</a:t>
            </a:r>
          </a:p>
          <a:p>
            <a:pPr lvl="1"/>
            <a:r>
              <a:rPr lang="en-US" sz="4400" b="1" dirty="0"/>
              <a:t>Love Jesus. John 14:15</a:t>
            </a:r>
          </a:p>
          <a:p>
            <a:pPr lvl="1"/>
            <a:r>
              <a:rPr lang="en-US" sz="4400" b="1" dirty="0"/>
              <a:t>Love brethren.</a:t>
            </a:r>
            <a:br>
              <a:rPr lang="en-US" sz="4400" b="1" dirty="0"/>
            </a:br>
            <a:r>
              <a:rPr lang="en-US" sz="4400" b="1" dirty="0"/>
              <a:t>John 13:34-35; </a:t>
            </a:r>
            <a:br>
              <a:rPr lang="en-US" sz="4400" b="1" dirty="0"/>
            </a:br>
            <a:r>
              <a:rPr lang="en-US" sz="4400" b="1" dirty="0"/>
              <a:t>Philippians 2:3ff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43453-B9E9-4F29-ADCB-2218C2E553F4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8915" name="WordArt 3"/>
          <p:cNvSpPr>
            <a:spLocks noChangeArrowheads="1" noChangeShapeType="1" noTextEdit="1"/>
          </p:cNvSpPr>
          <p:nvPr/>
        </p:nvSpPr>
        <p:spPr bwMode="auto">
          <a:xfrm>
            <a:off x="381000" y="2057400"/>
            <a:ext cx="11430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Tell </a:t>
            </a: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Us 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idx="1"/>
          </p:nvPr>
        </p:nvSpPr>
        <p:spPr>
          <a:xfrm>
            <a:off x="1752600" y="10211"/>
            <a:ext cx="7162800" cy="6851106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6000" b="1" dirty="0">
                <a:solidFill>
                  <a:srgbClr val="FF0000"/>
                </a:solidFill>
              </a:rPr>
              <a:t>P</a:t>
            </a:r>
            <a:r>
              <a:rPr lang="en-US" b="1" dirty="0">
                <a:solidFill>
                  <a:srgbClr val="FF0000"/>
                </a:solidFill>
              </a:rPr>
              <a:t>rice that was paid.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6000" b="1" dirty="0">
                <a:solidFill>
                  <a:srgbClr val="FF0000"/>
                </a:solidFill>
              </a:rPr>
              <a:t>L</a:t>
            </a:r>
            <a:r>
              <a:rPr lang="en-US" b="1" dirty="0">
                <a:solidFill>
                  <a:srgbClr val="FF0000"/>
                </a:solidFill>
              </a:rPr>
              <a:t>ife we must live.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6000" b="1" dirty="0">
                <a:solidFill>
                  <a:srgbClr val="FF0000"/>
                </a:solidFill>
              </a:rPr>
              <a:t>A</a:t>
            </a:r>
            <a:r>
              <a:rPr lang="en-US" b="1" dirty="0">
                <a:solidFill>
                  <a:srgbClr val="FF0000"/>
                </a:solidFill>
              </a:rPr>
              <a:t>uthority subject to.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6000" b="1" dirty="0">
                <a:solidFill>
                  <a:srgbClr val="FF0000"/>
                </a:solidFill>
              </a:rPr>
              <a:t>I</a:t>
            </a:r>
            <a:r>
              <a:rPr lang="en-US" b="1" dirty="0">
                <a:solidFill>
                  <a:srgbClr val="FF0000"/>
                </a:solidFill>
              </a:rPr>
              <a:t>nvestment required.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6000" b="1" dirty="0">
                <a:solidFill>
                  <a:srgbClr val="FF0000"/>
                </a:solidFill>
              </a:rPr>
              <a:t>N</a:t>
            </a:r>
            <a:r>
              <a:rPr lang="en-US" b="1" dirty="0">
                <a:solidFill>
                  <a:srgbClr val="FF0000"/>
                </a:solidFill>
              </a:rPr>
              <a:t>ame we must wear.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6000" b="1" dirty="0">
                <a:solidFill>
                  <a:srgbClr val="FF0000"/>
                </a:solidFill>
              </a:rPr>
              <a:t>L</a:t>
            </a:r>
            <a:r>
              <a:rPr lang="en-US" b="1" dirty="0">
                <a:solidFill>
                  <a:srgbClr val="FF0000"/>
                </a:solidFill>
              </a:rPr>
              <a:t>ove we must have.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6000" b="1" dirty="0">
                <a:solidFill>
                  <a:srgbClr val="FF0000"/>
                </a:solidFill>
              </a:rPr>
              <a:t>Y</a:t>
            </a:r>
            <a:r>
              <a:rPr lang="en-US" sz="6000" dirty="0">
                <a:solidFill>
                  <a:srgbClr val="FF0000"/>
                </a:solidFill>
              </a:rPr>
              <a:t>our</a:t>
            </a:r>
            <a:r>
              <a:rPr lang="en-US" b="1" dirty="0">
                <a:solidFill>
                  <a:srgbClr val="FF0000"/>
                </a:solidFill>
              </a:rPr>
              <a:t> home of the soul.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43453-B9E9-4F29-ADCB-2218C2E553F4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9939" name="WordArt 3"/>
          <p:cNvSpPr>
            <a:spLocks noChangeArrowheads="1" noChangeShapeType="1" noTextEdit="1"/>
          </p:cNvSpPr>
          <p:nvPr/>
        </p:nvSpPr>
        <p:spPr bwMode="auto">
          <a:xfrm>
            <a:off x="381000" y="2057400"/>
            <a:ext cx="11430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Tell </a:t>
            </a: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Us 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idx="1"/>
          </p:nvPr>
        </p:nvSpPr>
        <p:spPr>
          <a:xfrm>
            <a:off x="1752600" y="133826"/>
            <a:ext cx="7162800" cy="6647974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7200" b="1" dirty="0">
                <a:solidFill>
                  <a:srgbClr val="FF0000"/>
                </a:solidFill>
              </a:rPr>
              <a:t>Your</a:t>
            </a:r>
            <a:r>
              <a:rPr lang="en-US" sz="4000" b="1" dirty="0">
                <a:solidFill>
                  <a:srgbClr val="FF0000"/>
                </a:solidFill>
              </a:rPr>
              <a:t> home of the soul.</a:t>
            </a:r>
          </a:p>
          <a:p>
            <a:pPr>
              <a:buFont typeface="Wingdings" pitchFamily="2" charset="2"/>
              <a:buNone/>
            </a:pPr>
            <a:r>
              <a:rPr lang="en-US" sz="6000" b="1" i="1" dirty="0"/>
              <a:t>Heaven</a:t>
            </a:r>
            <a:endParaRPr lang="en-US" sz="5400" b="1" i="1" dirty="0"/>
          </a:p>
          <a:p>
            <a:pPr lvl="1">
              <a:buFont typeface="Wingdings" pitchFamily="2" charset="2"/>
              <a:buNone/>
            </a:pPr>
            <a:r>
              <a:rPr lang="en-US" sz="3600" b="1" dirty="0"/>
              <a:t>Paradise. Revelation 2:7</a:t>
            </a:r>
          </a:p>
          <a:p>
            <a:pPr lvl="1">
              <a:buFont typeface="Wingdings" pitchFamily="2" charset="2"/>
              <a:buNone/>
            </a:pPr>
            <a:r>
              <a:rPr lang="en-US" sz="3600" b="1" dirty="0"/>
              <a:t>Permanent. Matthew 25:46</a:t>
            </a:r>
          </a:p>
          <a:p>
            <a:pPr lvl="1">
              <a:buFont typeface="Wingdings" pitchFamily="2" charset="2"/>
              <a:buNone/>
            </a:pPr>
            <a:r>
              <a:rPr lang="en-US" sz="3600" b="1" dirty="0"/>
              <a:t>Fellowship. 1 Thessalonians 4:17</a:t>
            </a:r>
          </a:p>
          <a:p>
            <a:pPr marL="461963" lvl="1" indent="-4763">
              <a:buFont typeface="Wingdings" pitchFamily="2" charset="2"/>
              <a:buNone/>
            </a:pPr>
            <a:r>
              <a:rPr lang="en-US" sz="3600" b="1" dirty="0"/>
              <a:t>Worship and Service.</a:t>
            </a:r>
            <a:br>
              <a:rPr lang="en-US" sz="3600" b="1" dirty="0"/>
            </a:br>
            <a:r>
              <a:rPr lang="en-US" sz="3600" b="1" dirty="0"/>
              <a:t>Revelation 22:3</a:t>
            </a:r>
          </a:p>
          <a:p>
            <a:pPr lvl="1">
              <a:buFont typeface="Wingdings" pitchFamily="2" charset="2"/>
              <a:buNone/>
            </a:pPr>
            <a:r>
              <a:rPr lang="en-US" sz="3600" b="1" dirty="0"/>
              <a:t>Rest. Revelation 14:13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43453-B9E9-4F29-ADCB-2218C2E553F4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0963" name="WordArt 3"/>
          <p:cNvSpPr>
            <a:spLocks noChangeArrowheads="1" noChangeShapeType="1" noTextEdit="1"/>
          </p:cNvSpPr>
          <p:nvPr/>
        </p:nvSpPr>
        <p:spPr bwMode="auto">
          <a:xfrm>
            <a:off x="381000" y="2057400"/>
            <a:ext cx="11430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Tell </a:t>
            </a: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Us 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9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9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9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09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9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9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9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09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09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idx="1"/>
          </p:nvPr>
        </p:nvSpPr>
        <p:spPr>
          <a:xfrm>
            <a:off x="1752600" y="375856"/>
            <a:ext cx="7162800" cy="6106287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5400" b="1" i="1" dirty="0">
                <a:solidFill>
                  <a:srgbClr val="FF3300"/>
                </a:solidFill>
              </a:rPr>
              <a:t>Hell</a:t>
            </a:r>
          </a:p>
          <a:p>
            <a:pPr lvl="1">
              <a:buFont typeface="Wingdings" pitchFamily="2" charset="2"/>
              <a:buNone/>
            </a:pPr>
            <a:r>
              <a:rPr lang="en-US" sz="2800" b="1" dirty="0"/>
              <a:t>Permanent. Matthew 25:46</a:t>
            </a:r>
          </a:p>
          <a:p>
            <a:pPr lvl="1">
              <a:buFont typeface="Wingdings" pitchFamily="2" charset="2"/>
              <a:buNone/>
            </a:pPr>
            <a:r>
              <a:rPr lang="en-US" sz="2800" b="1" dirty="0"/>
              <a:t>Punishment. Romans 2:8-9</a:t>
            </a:r>
          </a:p>
          <a:p>
            <a:pPr lvl="1">
              <a:buFont typeface="Wingdings" pitchFamily="2" charset="2"/>
              <a:buNone/>
            </a:pPr>
            <a:r>
              <a:rPr lang="en-US" sz="2800" b="1" dirty="0"/>
              <a:t>Tormenting. Revelation 20:10</a:t>
            </a:r>
          </a:p>
          <a:p>
            <a:pPr lvl="1">
              <a:buFont typeface="Wingdings" pitchFamily="2" charset="2"/>
              <a:buNone/>
            </a:pPr>
            <a:r>
              <a:rPr lang="en-US" sz="2800" b="1" dirty="0"/>
              <a:t>Separation. 2 Thessalonians 1:9</a:t>
            </a:r>
          </a:p>
          <a:p>
            <a:pPr lvl="1">
              <a:buFont typeface="Wingdings" pitchFamily="2" charset="2"/>
              <a:buNone/>
            </a:pPr>
            <a:r>
              <a:rPr lang="en-US" sz="2800" b="1" dirty="0"/>
              <a:t>Memory, Regret. cf. Luke 16:25</a:t>
            </a:r>
          </a:p>
          <a:p>
            <a:pPr marL="461963" lvl="1" indent="-4763">
              <a:buFont typeface="Wingdings" pitchFamily="2" charset="2"/>
              <a:buNone/>
            </a:pPr>
            <a:r>
              <a:rPr lang="en-US" sz="2800" b="1" dirty="0"/>
              <a:t>Unquenchable fire. Revelation 21:8; </a:t>
            </a:r>
            <a:br>
              <a:rPr lang="en-US" sz="2800" b="1" dirty="0"/>
            </a:br>
            <a:r>
              <a:rPr lang="en-US" sz="2800" b="1" dirty="0"/>
              <a:t>Mark 9:43</a:t>
            </a:r>
          </a:p>
          <a:p>
            <a:pPr lvl="1">
              <a:buFont typeface="Wingdings" pitchFamily="2" charset="2"/>
              <a:buNone/>
            </a:pPr>
            <a:r>
              <a:rPr lang="en-US" sz="2800" b="1" dirty="0"/>
              <a:t>Undesirable Company. Revelation 21:8</a:t>
            </a:r>
          </a:p>
          <a:p>
            <a:pPr lvl="1">
              <a:buFont typeface="Wingdings" pitchFamily="2" charset="2"/>
              <a:buNone/>
            </a:pPr>
            <a:r>
              <a:rPr lang="en-US" sz="2800" b="1" dirty="0"/>
              <a:t>No hope. cf. Luke 16:26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43453-B9E9-4F29-ADCB-2218C2E553F4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>
            <a:off x="381000" y="2057400"/>
            <a:ext cx="11430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Tell </a:t>
            </a: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Us 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1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9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19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idx="1"/>
          </p:nvPr>
        </p:nvSpPr>
        <p:spPr>
          <a:xfrm>
            <a:off x="1752600" y="0"/>
            <a:ext cx="7162800" cy="6851106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6000" b="1" dirty="0">
                <a:solidFill>
                  <a:srgbClr val="FF0000"/>
                </a:solidFill>
              </a:rPr>
              <a:t>P </a:t>
            </a:r>
            <a:r>
              <a:rPr lang="en-US" b="1" dirty="0">
                <a:solidFill>
                  <a:srgbClr val="FF0000"/>
                </a:solidFill>
              </a:rPr>
              <a:t>rice that was paid.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6000" b="1" dirty="0">
                <a:solidFill>
                  <a:srgbClr val="FF0000"/>
                </a:solidFill>
              </a:rPr>
              <a:t>L </a:t>
            </a:r>
            <a:r>
              <a:rPr lang="en-US" b="1" dirty="0" err="1">
                <a:solidFill>
                  <a:srgbClr val="FF0000"/>
                </a:solidFill>
              </a:rPr>
              <a:t>ife</a:t>
            </a:r>
            <a:r>
              <a:rPr lang="en-US" b="1" dirty="0">
                <a:solidFill>
                  <a:srgbClr val="FF0000"/>
                </a:solidFill>
              </a:rPr>
              <a:t> we must live.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6000" b="1" dirty="0">
                <a:solidFill>
                  <a:srgbClr val="FF0000"/>
                </a:solidFill>
              </a:rPr>
              <a:t>A </a:t>
            </a:r>
            <a:r>
              <a:rPr lang="en-US" b="1" dirty="0" err="1">
                <a:solidFill>
                  <a:srgbClr val="FF0000"/>
                </a:solidFill>
              </a:rPr>
              <a:t>uthority</a:t>
            </a:r>
            <a:r>
              <a:rPr lang="en-US" b="1" dirty="0">
                <a:solidFill>
                  <a:srgbClr val="FF0000"/>
                </a:solidFill>
              </a:rPr>
              <a:t> subject to.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6000" b="1" dirty="0">
                <a:solidFill>
                  <a:srgbClr val="FF0000"/>
                </a:solidFill>
              </a:rPr>
              <a:t>I </a:t>
            </a:r>
            <a:r>
              <a:rPr lang="en-US" b="1" dirty="0" err="1">
                <a:solidFill>
                  <a:srgbClr val="FF0000"/>
                </a:solidFill>
              </a:rPr>
              <a:t>nterest</a:t>
            </a:r>
            <a:r>
              <a:rPr lang="en-US" b="1" dirty="0">
                <a:solidFill>
                  <a:srgbClr val="FF0000"/>
                </a:solidFill>
              </a:rPr>
              <a:t> required.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6000" b="1" dirty="0">
                <a:solidFill>
                  <a:srgbClr val="FF0000"/>
                </a:solidFill>
              </a:rPr>
              <a:t>N </a:t>
            </a:r>
            <a:r>
              <a:rPr lang="en-US" b="1" dirty="0" err="1">
                <a:solidFill>
                  <a:srgbClr val="FF0000"/>
                </a:solidFill>
              </a:rPr>
              <a:t>ame</a:t>
            </a:r>
            <a:r>
              <a:rPr lang="en-US" b="1" dirty="0">
                <a:solidFill>
                  <a:srgbClr val="FF0000"/>
                </a:solidFill>
              </a:rPr>
              <a:t> we must wear.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6000" b="1" dirty="0">
                <a:solidFill>
                  <a:srgbClr val="FF0000"/>
                </a:solidFill>
              </a:rPr>
              <a:t>L </a:t>
            </a:r>
            <a:r>
              <a:rPr lang="en-US" b="1" dirty="0" err="1">
                <a:solidFill>
                  <a:srgbClr val="FF0000"/>
                </a:solidFill>
              </a:rPr>
              <a:t>ove</a:t>
            </a:r>
            <a:r>
              <a:rPr lang="en-US" b="1" dirty="0">
                <a:solidFill>
                  <a:srgbClr val="FF0000"/>
                </a:solidFill>
              </a:rPr>
              <a:t> we must have.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6000" b="1" dirty="0">
                <a:solidFill>
                  <a:srgbClr val="FF0000"/>
                </a:solidFill>
              </a:rPr>
              <a:t>Your</a:t>
            </a:r>
            <a:r>
              <a:rPr lang="en-US" b="1" dirty="0">
                <a:solidFill>
                  <a:srgbClr val="FF0000"/>
                </a:solidFill>
              </a:rPr>
              <a:t> home of the soul.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43453-B9E9-4F29-ADCB-2218C2E553F4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4035" name="WordArt 3"/>
          <p:cNvSpPr>
            <a:spLocks noChangeArrowheads="1" noChangeShapeType="1" noTextEdit="1"/>
          </p:cNvSpPr>
          <p:nvPr/>
        </p:nvSpPr>
        <p:spPr bwMode="auto">
          <a:xfrm>
            <a:off x="381000" y="2057400"/>
            <a:ext cx="11430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Tell </a:t>
            </a: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Us …</a:t>
            </a:r>
          </a:p>
        </p:txBody>
      </p:sp>
      <p:sp>
        <p:nvSpPr>
          <p:cNvPr id="4" name="TextBox 3"/>
          <p:cNvSpPr txBox="1"/>
          <p:nvPr/>
        </p:nvSpPr>
        <p:spPr>
          <a:xfrm rot="20921638">
            <a:off x="2578335" y="2080273"/>
            <a:ext cx="6019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/>
              <a:t> “Jesus answered them, I told you, and ye believe not”</a:t>
            </a:r>
            <a:r>
              <a:rPr lang="en-US" sz="4400" b="1" dirty="0"/>
              <a:t> John 10:25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4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4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4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4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4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4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4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4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40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40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uiExpand="1" build="p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207873"/>
            <a:ext cx="7704667" cy="1200329"/>
          </a:xfrm>
        </p:spPr>
        <p:txBody>
          <a:bodyPr>
            <a:spAutoFit/>
          </a:bodyPr>
          <a:lstStyle/>
          <a:p>
            <a:r>
              <a:rPr lang="en-US" sz="72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Tell us …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209341"/>
            <a:ext cx="8009467" cy="4191917"/>
          </a:xfrm>
        </p:spPr>
        <p:txBody>
          <a:bodyPr>
            <a:spAutoFit/>
          </a:bodyPr>
          <a:lstStyle/>
          <a:p>
            <a:r>
              <a:rPr lang="en-US" sz="2800" b="1" dirty="0"/>
              <a:t>John 4:25-26, </a:t>
            </a:r>
            <a:r>
              <a:rPr lang="en-US" sz="2800" b="1" i="1" dirty="0"/>
              <a:t>“I that speak unto thee am he.”</a:t>
            </a:r>
          </a:p>
          <a:p>
            <a:r>
              <a:rPr lang="en-US" sz="2800" b="1" dirty="0"/>
              <a:t>John 5:17-18, </a:t>
            </a:r>
            <a:r>
              <a:rPr lang="en-US" sz="2800" b="1" i="1" dirty="0"/>
              <a:t>“My Father worketh …”</a:t>
            </a:r>
          </a:p>
          <a:p>
            <a:r>
              <a:rPr lang="en-US" sz="2800" b="1" dirty="0"/>
              <a:t>John 5:30 ff, </a:t>
            </a:r>
            <a:r>
              <a:rPr lang="en-US" sz="2800" b="1" i="1" dirty="0"/>
              <a:t>“… These are they which bear witness of me … Moses … wrote of me.”</a:t>
            </a:r>
          </a:p>
          <a:p>
            <a:r>
              <a:rPr lang="en-US" sz="2800" b="1" dirty="0"/>
              <a:t>John 8:24, </a:t>
            </a:r>
            <a:r>
              <a:rPr lang="en-US" sz="2800" b="1" i="1" dirty="0"/>
              <a:t>“For except ye believe that I am (he) ye shall die in your sins.”</a:t>
            </a:r>
          </a:p>
          <a:p>
            <a:r>
              <a:rPr lang="en-US" sz="2800" b="1" dirty="0"/>
              <a:t>John 8:58, </a:t>
            </a:r>
            <a:r>
              <a:rPr lang="en-US" sz="2800" b="1" i="1" dirty="0"/>
              <a:t>“Verily, verily I say unto you, Before Abraham was born, I AM.” (cf. Exodus 3:14)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43453-B9E9-4F29-ADCB-2218C2E553F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242298"/>
            <a:ext cx="7905750" cy="4678204"/>
          </a:xfrm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7200" b="1" dirty="0">
                <a:solidFill>
                  <a:srgbClr val="FF0000"/>
                </a:solidFill>
              </a:rPr>
              <a:t>P</a:t>
            </a:r>
            <a:r>
              <a:rPr lang="en-US" sz="4000" b="1" dirty="0">
                <a:solidFill>
                  <a:srgbClr val="FF0000"/>
                </a:solidFill>
              </a:rPr>
              <a:t>rice that was paid.</a:t>
            </a:r>
          </a:p>
          <a:p>
            <a:pPr marL="574675" indent="-574675">
              <a:buFont typeface="Wingdings" pitchFamily="2" charset="2"/>
              <a:buChar char="Ø"/>
            </a:pPr>
            <a:r>
              <a:rPr lang="en-US" sz="4000" b="1" dirty="0"/>
              <a:t>Body of Christ.</a:t>
            </a:r>
            <a:br>
              <a:rPr lang="en-US" sz="4000" b="1" dirty="0"/>
            </a:br>
            <a:r>
              <a:rPr lang="en-US" sz="4000" b="1" dirty="0"/>
              <a:t>Philippians 2:5ff; Hebrews 10:1-7</a:t>
            </a:r>
          </a:p>
          <a:p>
            <a:pPr marL="574675" indent="-574675">
              <a:buFont typeface="Wingdings" pitchFamily="2" charset="2"/>
              <a:buChar char="Ø"/>
            </a:pPr>
            <a:r>
              <a:rPr lang="en-US" sz="4000" b="1" dirty="0"/>
              <a:t>Blood of Christ.</a:t>
            </a:r>
            <a:br>
              <a:rPr lang="en-US" sz="4000" b="1" dirty="0"/>
            </a:br>
            <a:r>
              <a:rPr lang="en-US" sz="4000" b="1" dirty="0"/>
              <a:t>Acts 20:28; Romans 3:23-26; </a:t>
            </a:r>
            <a:br>
              <a:rPr lang="en-US" sz="4000" b="1" dirty="0"/>
            </a:br>
            <a:r>
              <a:rPr lang="en-US" sz="4000" b="1" dirty="0"/>
              <a:t>1 Corinthians 6:19-20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43453-B9E9-4F29-ADCB-2218C2E553F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>
            <a:off x="152400" y="2133600"/>
            <a:ext cx="11430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Tell </a:t>
            </a: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Us 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>
          <a:xfrm>
            <a:off x="1752600" y="1935066"/>
            <a:ext cx="7162800" cy="2606867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7200" b="1" dirty="0">
                <a:solidFill>
                  <a:srgbClr val="FF0000"/>
                </a:solidFill>
              </a:rPr>
              <a:t>P</a:t>
            </a:r>
            <a:r>
              <a:rPr lang="en-US" sz="4000" b="1" dirty="0">
                <a:solidFill>
                  <a:srgbClr val="FF0000"/>
                </a:solidFill>
              </a:rPr>
              <a:t>rice that was paid.</a:t>
            </a:r>
          </a:p>
          <a:p>
            <a:pPr>
              <a:buFont typeface="Wingdings" pitchFamily="2" charset="2"/>
              <a:buNone/>
            </a:pPr>
            <a:r>
              <a:rPr lang="en-US" sz="7200" b="1" dirty="0">
                <a:solidFill>
                  <a:srgbClr val="FF0000"/>
                </a:solidFill>
              </a:rPr>
              <a:t>L</a:t>
            </a:r>
            <a:r>
              <a:rPr lang="en-US" sz="4000" b="1" dirty="0">
                <a:solidFill>
                  <a:srgbClr val="FF0000"/>
                </a:solidFill>
              </a:rPr>
              <a:t>ife we must live.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43453-B9E9-4F29-ADCB-2218C2E553F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6627" name="WordArt 3"/>
          <p:cNvSpPr>
            <a:spLocks noChangeArrowheads="1" noChangeShapeType="1" noTextEdit="1"/>
          </p:cNvSpPr>
          <p:nvPr/>
        </p:nvSpPr>
        <p:spPr bwMode="auto">
          <a:xfrm>
            <a:off x="381000" y="2057400"/>
            <a:ext cx="11430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Tell </a:t>
            </a: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Us 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>
          <a:xfrm>
            <a:off x="1752600" y="799370"/>
            <a:ext cx="7162800" cy="4878259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7200" b="1" dirty="0">
                <a:solidFill>
                  <a:srgbClr val="FF0000"/>
                </a:solidFill>
              </a:rPr>
              <a:t>L</a:t>
            </a:r>
            <a:r>
              <a:rPr lang="en-US" sz="4000" b="1" dirty="0">
                <a:solidFill>
                  <a:srgbClr val="FF0000"/>
                </a:solidFill>
              </a:rPr>
              <a:t>ife we must live.</a:t>
            </a:r>
          </a:p>
          <a:p>
            <a:pPr marL="574675" indent="-574675">
              <a:buFont typeface="Wingdings" pitchFamily="2" charset="2"/>
              <a:buChar char="Ø"/>
            </a:pPr>
            <a:r>
              <a:rPr lang="en-US" sz="4000" b="1" dirty="0"/>
              <a:t>Involves learning. </a:t>
            </a:r>
            <a:br>
              <a:rPr lang="en-US" sz="4000" b="1" dirty="0"/>
            </a:br>
            <a:r>
              <a:rPr lang="en-US" sz="4000" b="1" dirty="0"/>
              <a:t>Titus 2:11-12</a:t>
            </a:r>
          </a:p>
          <a:p>
            <a:pPr marL="574675" indent="-574675">
              <a:buFont typeface="Wingdings" pitchFamily="2" charset="2"/>
              <a:buChar char="Ø"/>
            </a:pPr>
            <a:r>
              <a:rPr lang="en-US" sz="4000" b="1" dirty="0"/>
              <a:t>Purpose. 2 Corinthians 5:15</a:t>
            </a:r>
          </a:p>
          <a:p>
            <a:pPr marL="574675" indent="-574675">
              <a:buFont typeface="Wingdings" pitchFamily="2" charset="2"/>
              <a:buChar char="Ø"/>
            </a:pPr>
            <a:r>
              <a:rPr lang="en-US" sz="4000" b="1" dirty="0"/>
              <a:t>Commitment. Galatians 1:13; 2:20; Philippians 3:8-9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43453-B9E9-4F29-ADCB-2218C2E553F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7651" name="WordArt 3"/>
          <p:cNvSpPr>
            <a:spLocks noChangeArrowheads="1" noChangeShapeType="1" noTextEdit="1"/>
          </p:cNvSpPr>
          <p:nvPr/>
        </p:nvSpPr>
        <p:spPr bwMode="auto">
          <a:xfrm>
            <a:off x="381000" y="2057400"/>
            <a:ext cx="11430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Tell </a:t>
            </a: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Us 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>
          <a:xfrm>
            <a:off x="1752600" y="1231797"/>
            <a:ext cx="7162800" cy="4013406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7200" b="1" dirty="0">
                <a:solidFill>
                  <a:srgbClr val="FF0000"/>
                </a:solidFill>
              </a:rPr>
              <a:t>P</a:t>
            </a:r>
            <a:r>
              <a:rPr lang="en-US" sz="4000" b="1" dirty="0">
                <a:solidFill>
                  <a:srgbClr val="FF0000"/>
                </a:solidFill>
              </a:rPr>
              <a:t>rice that was paid.</a:t>
            </a:r>
          </a:p>
          <a:p>
            <a:pPr>
              <a:buFont typeface="Wingdings" pitchFamily="2" charset="2"/>
              <a:buNone/>
            </a:pPr>
            <a:r>
              <a:rPr lang="en-US" sz="7200" b="1" dirty="0">
                <a:solidFill>
                  <a:srgbClr val="FF0000"/>
                </a:solidFill>
              </a:rPr>
              <a:t>L</a:t>
            </a:r>
            <a:r>
              <a:rPr lang="en-US" sz="4000" b="1" dirty="0">
                <a:solidFill>
                  <a:srgbClr val="FF0000"/>
                </a:solidFill>
              </a:rPr>
              <a:t>ife we must live.</a:t>
            </a:r>
          </a:p>
          <a:p>
            <a:pPr>
              <a:buFont typeface="Wingdings" pitchFamily="2" charset="2"/>
              <a:buNone/>
            </a:pPr>
            <a:r>
              <a:rPr lang="en-US" sz="7200" b="1" dirty="0">
                <a:solidFill>
                  <a:srgbClr val="FF0000"/>
                </a:solidFill>
              </a:rPr>
              <a:t>A</a:t>
            </a:r>
            <a:r>
              <a:rPr lang="en-US" sz="4000" b="1" dirty="0">
                <a:solidFill>
                  <a:srgbClr val="FF0000"/>
                </a:solidFill>
              </a:rPr>
              <a:t>uthority subject to.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43453-B9E9-4F29-ADCB-2218C2E553F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9699" name="WordArt 3"/>
          <p:cNvSpPr>
            <a:spLocks noChangeArrowheads="1" noChangeShapeType="1" noTextEdit="1"/>
          </p:cNvSpPr>
          <p:nvPr/>
        </p:nvSpPr>
        <p:spPr bwMode="auto">
          <a:xfrm>
            <a:off x="381000" y="2057400"/>
            <a:ext cx="11430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Tell </a:t>
            </a: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Us 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idx="1"/>
          </p:nvPr>
        </p:nvSpPr>
        <p:spPr>
          <a:xfrm>
            <a:off x="647308" y="750279"/>
            <a:ext cx="8458200" cy="5890843"/>
          </a:xfrm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4400" b="1" dirty="0">
                <a:solidFill>
                  <a:srgbClr val="FF0000"/>
                </a:solidFill>
              </a:rPr>
              <a:t>Authority subject to.</a:t>
            </a:r>
            <a:br>
              <a:rPr lang="en-US" sz="4400" b="1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>Matthew 21:23-27</a:t>
            </a:r>
            <a:endParaRPr lang="en-US" sz="1400" b="1" dirty="0">
              <a:solidFill>
                <a:srgbClr val="FF0000"/>
              </a:solidFill>
            </a:endParaRPr>
          </a:p>
          <a:p>
            <a:pPr marL="971550" lvl="1" indent="-514350">
              <a:buFont typeface="Wingdings" pitchFamily="2" charset="2"/>
              <a:buChar char="Ø"/>
            </a:pPr>
            <a:r>
              <a:rPr lang="en-US" sz="3600" b="1" dirty="0"/>
              <a:t>Christ has all authority.</a:t>
            </a:r>
            <a:br>
              <a:rPr lang="en-US" sz="3600" b="1" dirty="0"/>
            </a:br>
            <a:r>
              <a:rPr lang="en-US" sz="3600" b="1" dirty="0"/>
              <a:t>Matthew 28:18; Hebrews 1:1</a:t>
            </a:r>
          </a:p>
          <a:p>
            <a:pPr marL="971550" lvl="1" indent="-514350">
              <a:buFont typeface="Wingdings" pitchFamily="2" charset="2"/>
              <a:buChar char="Ø"/>
            </a:pPr>
            <a:r>
              <a:rPr lang="en-US" sz="3600" b="1" dirty="0"/>
              <a:t>Holy Spirit promised to Apostles. John 14:26; 16:13</a:t>
            </a:r>
          </a:p>
          <a:p>
            <a:pPr marL="971550" lvl="1" indent="-514350">
              <a:buFont typeface="Wingdings" pitchFamily="2" charset="2"/>
              <a:buChar char="Ø"/>
            </a:pPr>
            <a:r>
              <a:rPr lang="en-US" sz="3600" b="1" dirty="0"/>
              <a:t>Apostles. Matthew 10:40; Luke 10:16</a:t>
            </a:r>
          </a:p>
          <a:p>
            <a:pPr marL="971550" lvl="1" indent="-514350">
              <a:buFont typeface="Wingdings" pitchFamily="2" charset="2"/>
              <a:buChar char="Ø"/>
            </a:pPr>
            <a:r>
              <a:rPr lang="en-US" sz="3600" b="1" dirty="0"/>
              <a:t>Written word. Ephesians 3:3-4; </a:t>
            </a:r>
            <a:br>
              <a:rPr lang="en-US" sz="3600" b="1" dirty="0"/>
            </a:br>
            <a:r>
              <a:rPr lang="en-US" sz="3600" b="1" dirty="0"/>
              <a:t>1 Peter 4:11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43453-B9E9-4F29-ADCB-2218C2E553F4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1747" name="WordArt 3"/>
          <p:cNvSpPr>
            <a:spLocks noChangeArrowheads="1" noChangeShapeType="1" noTextEdit="1"/>
          </p:cNvSpPr>
          <p:nvPr/>
        </p:nvSpPr>
        <p:spPr bwMode="auto">
          <a:xfrm>
            <a:off x="152400" y="2057400"/>
            <a:ext cx="11430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Tell </a:t>
            </a: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Us 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idx="1"/>
          </p:nvPr>
        </p:nvSpPr>
        <p:spPr>
          <a:xfrm>
            <a:off x="1752600" y="528527"/>
            <a:ext cx="7162800" cy="5419945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7200" b="1" dirty="0">
                <a:solidFill>
                  <a:srgbClr val="FF0000"/>
                </a:solidFill>
              </a:rPr>
              <a:t>P</a:t>
            </a:r>
            <a:r>
              <a:rPr lang="en-US" sz="4000" b="1" dirty="0">
                <a:solidFill>
                  <a:srgbClr val="FF0000"/>
                </a:solidFill>
              </a:rPr>
              <a:t>rice that was paid.</a:t>
            </a:r>
          </a:p>
          <a:p>
            <a:pPr>
              <a:buFont typeface="Wingdings" pitchFamily="2" charset="2"/>
              <a:buNone/>
            </a:pPr>
            <a:r>
              <a:rPr lang="en-US" sz="7200" b="1" dirty="0">
                <a:solidFill>
                  <a:srgbClr val="FF0000"/>
                </a:solidFill>
              </a:rPr>
              <a:t>L</a:t>
            </a:r>
            <a:r>
              <a:rPr lang="en-US" sz="4000" b="1" dirty="0">
                <a:solidFill>
                  <a:srgbClr val="FF0000"/>
                </a:solidFill>
              </a:rPr>
              <a:t>ife we must live.</a:t>
            </a:r>
          </a:p>
          <a:p>
            <a:pPr>
              <a:buFont typeface="Wingdings" pitchFamily="2" charset="2"/>
              <a:buNone/>
            </a:pPr>
            <a:r>
              <a:rPr lang="en-US" sz="7200" b="1" dirty="0">
                <a:solidFill>
                  <a:srgbClr val="FF0000"/>
                </a:solidFill>
              </a:rPr>
              <a:t>A</a:t>
            </a:r>
            <a:r>
              <a:rPr lang="en-US" sz="4000" b="1" dirty="0">
                <a:solidFill>
                  <a:srgbClr val="FF0000"/>
                </a:solidFill>
              </a:rPr>
              <a:t>uthority subject to.</a:t>
            </a:r>
          </a:p>
          <a:p>
            <a:pPr>
              <a:buFont typeface="Wingdings" pitchFamily="2" charset="2"/>
              <a:buNone/>
            </a:pPr>
            <a:r>
              <a:rPr lang="en-US" sz="7200" b="1" dirty="0">
                <a:solidFill>
                  <a:srgbClr val="FF0000"/>
                </a:solidFill>
              </a:rPr>
              <a:t>I</a:t>
            </a:r>
            <a:r>
              <a:rPr lang="en-US" sz="4000" b="1" dirty="0">
                <a:solidFill>
                  <a:srgbClr val="FF0000"/>
                </a:solidFill>
              </a:rPr>
              <a:t>nvestment required.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43453-B9E9-4F29-ADCB-2218C2E553F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2771" name="WordArt 3"/>
          <p:cNvSpPr>
            <a:spLocks noChangeArrowheads="1" noChangeShapeType="1" noTextEdit="1"/>
          </p:cNvSpPr>
          <p:nvPr/>
        </p:nvSpPr>
        <p:spPr bwMode="auto">
          <a:xfrm>
            <a:off x="381000" y="2057400"/>
            <a:ext cx="11430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Tell </a:t>
            </a: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Us 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idx="1"/>
          </p:nvPr>
        </p:nvSpPr>
        <p:spPr>
          <a:xfrm>
            <a:off x="1295400" y="330011"/>
            <a:ext cx="7772400" cy="5816977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8000" b="1" dirty="0">
                <a:solidFill>
                  <a:srgbClr val="FF0000"/>
                </a:solidFill>
              </a:rPr>
              <a:t>I</a:t>
            </a:r>
            <a:r>
              <a:rPr lang="en-US" sz="4400" b="1" dirty="0">
                <a:solidFill>
                  <a:srgbClr val="FF0000"/>
                </a:solidFill>
              </a:rPr>
              <a:t>nvestment required.</a:t>
            </a:r>
          </a:p>
          <a:p>
            <a:pPr marL="1027113" lvl="1" indent="-569913">
              <a:buFont typeface="Wingdings" pitchFamily="2" charset="2"/>
              <a:buChar char="Ø"/>
            </a:pPr>
            <a:r>
              <a:rPr lang="en-US" sz="4000" b="1" dirty="0"/>
              <a:t>Love the Lord. Matthew 22:37</a:t>
            </a:r>
          </a:p>
          <a:p>
            <a:pPr marL="1027113" lvl="1" indent="-569913">
              <a:buFont typeface="Wingdings" pitchFamily="2" charset="2"/>
              <a:buChar char="Ø"/>
            </a:pPr>
            <a:r>
              <a:rPr lang="en-US" sz="4000" b="1" dirty="0"/>
              <a:t>More than family.</a:t>
            </a:r>
            <a:br>
              <a:rPr lang="en-US" sz="4000" b="1" dirty="0"/>
            </a:br>
            <a:r>
              <a:rPr lang="en-US" sz="4000" b="1" dirty="0"/>
              <a:t>Matthew 10:34ff</a:t>
            </a:r>
          </a:p>
          <a:p>
            <a:pPr marL="1027113" lvl="1" indent="-569913">
              <a:buFont typeface="Wingdings" pitchFamily="2" charset="2"/>
              <a:buChar char="Ø"/>
            </a:pPr>
            <a:r>
              <a:rPr lang="en-US" sz="4000" b="1" dirty="0"/>
              <a:t>More than self.</a:t>
            </a:r>
            <a:br>
              <a:rPr lang="en-US" sz="4000" b="1" dirty="0"/>
            </a:br>
            <a:r>
              <a:rPr lang="en-US" sz="4000" b="1" dirty="0"/>
              <a:t>Matthew 16:24-26</a:t>
            </a:r>
          </a:p>
          <a:p>
            <a:pPr marL="1027113" lvl="1" indent="-569913">
              <a:buFont typeface="Wingdings" pitchFamily="2" charset="2"/>
              <a:buChar char="Ø"/>
            </a:pPr>
            <a:r>
              <a:rPr lang="en-US" sz="4000" b="1" dirty="0"/>
              <a:t>Put Him first. Matthew 6:33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43453-B9E9-4F29-ADCB-2218C2E553F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3795" name="WordArt 3"/>
          <p:cNvSpPr>
            <a:spLocks noChangeArrowheads="1" noChangeShapeType="1" noTextEdit="1"/>
          </p:cNvSpPr>
          <p:nvPr/>
        </p:nvSpPr>
        <p:spPr bwMode="auto">
          <a:xfrm>
            <a:off x="152400" y="2057400"/>
            <a:ext cx="11430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Tell </a:t>
            </a: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Us 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6777</TotalTime>
  <Words>655</Words>
  <Application>Microsoft Office PowerPoint</Application>
  <PresentationFormat>On-screen Show (4:3)</PresentationFormat>
  <Paragraphs>142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Corbel</vt:lpstr>
      <vt:lpstr>Impact</vt:lpstr>
      <vt:lpstr>Wingdings</vt:lpstr>
      <vt:lpstr>Parallax</vt:lpstr>
      <vt:lpstr>“If Thou Art The Christ, Tell Us Plainly”</vt:lpstr>
      <vt:lpstr>Tell us 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Fifth Street East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Tell Us Plainly (3)</dc:title>
  <dc:creator>Micky D. Galloway</dc:creator>
  <cp:lastModifiedBy>Richard Lidh</cp:lastModifiedBy>
  <cp:revision>49</cp:revision>
  <cp:lastPrinted>2021-07-24T19:31:17Z</cp:lastPrinted>
  <dcterms:created xsi:type="dcterms:W3CDTF">2005-02-04T21:27:28Z</dcterms:created>
  <dcterms:modified xsi:type="dcterms:W3CDTF">2021-07-25T20:34:48Z</dcterms:modified>
</cp:coreProperties>
</file>